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4" r:id="rId3"/>
    <p:sldId id="312" r:id="rId4"/>
    <p:sldId id="278" r:id="rId5"/>
    <p:sldId id="259" r:id="rId6"/>
    <p:sldId id="301" r:id="rId7"/>
    <p:sldId id="305" r:id="rId8"/>
    <p:sldId id="311" r:id="rId9"/>
    <p:sldId id="258" r:id="rId10"/>
    <p:sldId id="289" r:id="rId11"/>
    <p:sldId id="302" r:id="rId12"/>
    <p:sldId id="303" r:id="rId13"/>
    <p:sldId id="260" r:id="rId14"/>
    <p:sldId id="299" r:id="rId15"/>
    <p:sldId id="300" r:id="rId16"/>
    <p:sldId id="261" r:id="rId17"/>
    <p:sldId id="304" r:id="rId18"/>
    <p:sldId id="319" r:id="rId19"/>
    <p:sldId id="268" r:id="rId20"/>
    <p:sldId id="275" r:id="rId21"/>
    <p:sldId id="267" r:id="rId22"/>
    <p:sldId id="298" r:id="rId23"/>
    <p:sldId id="273" r:id="rId24"/>
    <p:sldId id="274" r:id="rId25"/>
    <p:sldId id="272" r:id="rId26"/>
    <p:sldId id="320" r:id="rId27"/>
    <p:sldId id="313" r:id="rId28"/>
    <p:sldId id="306" r:id="rId29"/>
    <p:sldId id="276" r:id="rId30"/>
    <p:sldId id="310" r:id="rId31"/>
    <p:sldId id="288" r:id="rId32"/>
    <p:sldId id="290" r:id="rId33"/>
    <p:sldId id="266" r:id="rId34"/>
    <p:sldId id="257" r:id="rId35"/>
    <p:sldId id="323" r:id="rId36"/>
    <p:sldId id="279" r:id="rId37"/>
    <p:sldId id="308" r:id="rId38"/>
    <p:sldId id="263" r:id="rId39"/>
    <p:sldId id="265" r:id="rId40"/>
    <p:sldId id="309" r:id="rId41"/>
    <p:sldId id="307" r:id="rId42"/>
    <p:sldId id="262" r:id="rId43"/>
    <p:sldId id="321" r:id="rId44"/>
    <p:sldId id="269" r:id="rId45"/>
    <p:sldId id="287" r:id="rId46"/>
    <p:sldId id="277" r:id="rId47"/>
    <p:sldId id="270" r:id="rId48"/>
    <p:sldId id="291" r:id="rId49"/>
    <p:sldId id="292" r:id="rId50"/>
    <p:sldId id="271" r:id="rId51"/>
    <p:sldId id="293" r:id="rId52"/>
    <p:sldId id="296" r:id="rId53"/>
    <p:sldId id="297" r:id="rId54"/>
    <p:sldId id="294" r:id="rId55"/>
    <p:sldId id="295" r:id="rId56"/>
    <p:sldId id="322" r:id="rId5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clrMru>
    <a:srgbClr val="D00000"/>
    <a:srgbClr val="BA1890"/>
    <a:srgbClr val="00823B"/>
    <a:srgbClr val="000099"/>
    <a:srgbClr val="99FFCC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2787"/>
    <p:restoredTop sz="90929"/>
  </p:normalViewPr>
  <p:slideViewPr>
    <p:cSldViewPr>
      <p:cViewPr varScale="1">
        <p:scale>
          <a:sx n="79" d="100"/>
          <a:sy n="79" d="100"/>
        </p:scale>
        <p:origin x="-84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B634C-529B-4AC6-A754-8C675F9336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3010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DBD9-867A-4D1F-A61A-456B7A5C98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91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DD7-4136-4688-A333-D31A6FB04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501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4198-4BC9-47E8-BB38-7149B44C78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597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AA79-D10D-4C09-9CA1-0ABD6D171C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59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EAF2-E013-42D1-8676-935A4B5579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43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CB9E-DE6B-46AB-9E0A-C4D90B83E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611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70B29-5BDA-4817-98E6-EEF2E2580B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7288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3A40-31E6-441B-8DDA-25E8D16450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7524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6A6A-3A13-447E-A06A-D1A92466CD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480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7A93-4A4D-4F1A-A71E-62E4E160D4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197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gradFill flip="none" rotWithShape="1">
            <a:gsLst>
              <a:gs pos="79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-3544"/>
            <a:ext cx="2743200" cy="24214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33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52081-73BA-44FB-AFEA-8E822917E5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05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9.wav"/><Relationship Id="rId1" Type="http://schemas.openxmlformats.org/officeDocument/2006/relationships/audio" Target="../media/audio18.wav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3.wav"/><Relationship Id="rId1" Type="http://schemas.openxmlformats.org/officeDocument/2006/relationships/audio" Target="../media/audio22.wav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5.wav"/><Relationship Id="rId1" Type="http://schemas.openxmlformats.org/officeDocument/2006/relationships/audio" Target="../media/audio24.wav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7.wav"/><Relationship Id="rId1" Type="http://schemas.openxmlformats.org/officeDocument/2006/relationships/audio" Target="../media/audio26.wav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9.wav"/><Relationship Id="rId1" Type="http://schemas.openxmlformats.org/officeDocument/2006/relationships/audio" Target="../media/audio28.wav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1.wav"/><Relationship Id="rId1" Type="http://schemas.openxmlformats.org/officeDocument/2006/relationships/audio" Target="../media/audio30.wav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4.wav"/><Relationship Id="rId1" Type="http://schemas.openxmlformats.org/officeDocument/2006/relationships/audio" Target="../media/audio33.wav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6.wav"/><Relationship Id="rId1" Type="http://schemas.openxmlformats.org/officeDocument/2006/relationships/audio" Target="../media/audio35.wav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8.wav"/><Relationship Id="rId1" Type="http://schemas.openxmlformats.org/officeDocument/2006/relationships/audio" Target="../media/audio37.wav"/><Relationship Id="rId6" Type="http://schemas.openxmlformats.org/officeDocument/2006/relationships/image" Target="../media/image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0.wav"/><Relationship Id="rId1" Type="http://schemas.openxmlformats.org/officeDocument/2006/relationships/audio" Target="../media/audio39.wav"/><Relationship Id="rId6" Type="http://schemas.openxmlformats.org/officeDocument/2006/relationships/image" Target="../media/image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2.wav"/><Relationship Id="rId1" Type="http://schemas.openxmlformats.org/officeDocument/2006/relationships/audio" Target="../media/audio41.wav"/><Relationship Id="rId6" Type="http://schemas.openxmlformats.org/officeDocument/2006/relationships/image" Target="../media/image7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4.wav"/><Relationship Id="rId1" Type="http://schemas.openxmlformats.org/officeDocument/2006/relationships/audio" Target="../media/audio43.wav"/><Relationship Id="rId6" Type="http://schemas.openxmlformats.org/officeDocument/2006/relationships/image" Target="../media/image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6.wav"/><Relationship Id="rId1" Type="http://schemas.openxmlformats.org/officeDocument/2006/relationships/audio" Target="../media/audio45.wav"/><Relationship Id="rId6" Type="http://schemas.openxmlformats.org/officeDocument/2006/relationships/image" Target="../media/image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7.wav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0.wav"/><Relationship Id="rId1" Type="http://schemas.openxmlformats.org/officeDocument/2006/relationships/audio" Target="../media/audio49.wav"/><Relationship Id="rId6" Type="http://schemas.openxmlformats.org/officeDocument/2006/relationships/image" Target="../media/image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2.wav"/><Relationship Id="rId1" Type="http://schemas.openxmlformats.org/officeDocument/2006/relationships/audio" Target="../media/audio51.wav"/><Relationship Id="rId6" Type="http://schemas.openxmlformats.org/officeDocument/2006/relationships/image" Target="../media/image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.wav"/><Relationship Id="rId1" Type="http://schemas.openxmlformats.org/officeDocument/2006/relationships/audio" Target="../media/audio4.wav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3.wav"/><Relationship Id="rId5" Type="http://schemas.openxmlformats.org/officeDocument/2006/relationships/image" Target="../media/image7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5.wav"/><Relationship Id="rId1" Type="http://schemas.openxmlformats.org/officeDocument/2006/relationships/audio" Target="../media/audio54.wav"/><Relationship Id="rId6" Type="http://schemas.openxmlformats.org/officeDocument/2006/relationships/image" Target="../media/image7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7.wav"/><Relationship Id="rId1" Type="http://schemas.openxmlformats.org/officeDocument/2006/relationships/audio" Target="../media/audio56.wav"/><Relationship Id="rId6" Type="http://schemas.openxmlformats.org/officeDocument/2006/relationships/image" Target="../media/image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9.wav"/><Relationship Id="rId1" Type="http://schemas.openxmlformats.org/officeDocument/2006/relationships/audio" Target="../media/audio58.wav"/><Relationship Id="rId6" Type="http://schemas.openxmlformats.org/officeDocument/2006/relationships/image" Target="../media/image7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1.wav"/><Relationship Id="rId1" Type="http://schemas.openxmlformats.org/officeDocument/2006/relationships/audio" Target="../media/audio60.wav"/><Relationship Id="rId6" Type="http://schemas.openxmlformats.org/officeDocument/2006/relationships/image" Target="../media/image7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3.wav"/><Relationship Id="rId1" Type="http://schemas.openxmlformats.org/officeDocument/2006/relationships/audio" Target="../media/audio62.wav"/><Relationship Id="rId5" Type="http://schemas.openxmlformats.org/officeDocument/2006/relationships/image" Target="../media/image68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5.wav"/><Relationship Id="rId1" Type="http://schemas.openxmlformats.org/officeDocument/2006/relationships/audio" Target="../media/audio64.wav"/><Relationship Id="rId6" Type="http://schemas.openxmlformats.org/officeDocument/2006/relationships/image" Target="../media/image7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7.wav"/><Relationship Id="rId1" Type="http://schemas.openxmlformats.org/officeDocument/2006/relationships/audio" Target="../media/audio66.wav"/><Relationship Id="rId6" Type="http://schemas.openxmlformats.org/officeDocument/2006/relationships/image" Target="../media/image7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9.wav"/><Relationship Id="rId1" Type="http://schemas.openxmlformats.org/officeDocument/2006/relationships/audio" Target="../media/audio68.wav"/><Relationship Id="rId6" Type="http://schemas.openxmlformats.org/officeDocument/2006/relationships/image" Target="../media/image7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1.wav"/><Relationship Id="rId1" Type="http://schemas.openxmlformats.org/officeDocument/2006/relationships/audio" Target="../media/audio70.wav"/><Relationship Id="rId6" Type="http://schemas.openxmlformats.org/officeDocument/2006/relationships/image" Target="../media/image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.wav"/><Relationship Id="rId1" Type="http://schemas.openxmlformats.org/officeDocument/2006/relationships/audio" Target="../media/audio6.wav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3.wav"/><Relationship Id="rId1" Type="http://schemas.openxmlformats.org/officeDocument/2006/relationships/audio" Target="../media/audio72.wav"/><Relationship Id="rId6" Type="http://schemas.openxmlformats.org/officeDocument/2006/relationships/image" Target="../media/image7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5.wav"/><Relationship Id="rId1" Type="http://schemas.openxmlformats.org/officeDocument/2006/relationships/audio" Target="../media/audio74.wav"/><Relationship Id="rId6" Type="http://schemas.openxmlformats.org/officeDocument/2006/relationships/image" Target="../media/image7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4.png"/><Relationship Id="rId2" Type="http://schemas.openxmlformats.org/officeDocument/2006/relationships/audio" Target="../media/audio77.wav"/><Relationship Id="rId1" Type="http://schemas.openxmlformats.org/officeDocument/2006/relationships/audio" Target="../media/audio76.wav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8.wav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0.wav"/><Relationship Id="rId1" Type="http://schemas.openxmlformats.org/officeDocument/2006/relationships/audio" Target="../media/audio79.wav"/><Relationship Id="rId6" Type="http://schemas.openxmlformats.org/officeDocument/2006/relationships/image" Target="../media/image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82.wav"/><Relationship Id="rId1" Type="http://schemas.openxmlformats.org/officeDocument/2006/relationships/audio" Target="../media/audio81.wav"/><Relationship Id="rId6" Type="http://schemas.openxmlformats.org/officeDocument/2006/relationships/image" Target="../media/image7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4.wav"/><Relationship Id="rId1" Type="http://schemas.openxmlformats.org/officeDocument/2006/relationships/audio" Target="../media/audio83.wav"/><Relationship Id="rId6" Type="http://schemas.openxmlformats.org/officeDocument/2006/relationships/image" Target="../media/image7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6.wav"/><Relationship Id="rId1" Type="http://schemas.openxmlformats.org/officeDocument/2006/relationships/audio" Target="../media/audio85.wav"/><Relationship Id="rId6" Type="http://schemas.openxmlformats.org/officeDocument/2006/relationships/image" Target="../media/image92.png"/><Relationship Id="rId5" Type="http://schemas.openxmlformats.org/officeDocument/2006/relationships/image" Target="../media/image7.pn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88.wav"/><Relationship Id="rId1" Type="http://schemas.openxmlformats.org/officeDocument/2006/relationships/audio" Target="../media/audio87.wav"/><Relationship Id="rId6" Type="http://schemas.openxmlformats.org/officeDocument/2006/relationships/image" Target="../media/image7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0.wav"/><Relationship Id="rId1" Type="http://schemas.openxmlformats.org/officeDocument/2006/relationships/audio" Target="../media/audio89.wav"/><Relationship Id="rId6" Type="http://schemas.openxmlformats.org/officeDocument/2006/relationships/image" Target="../media/image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.wav"/><Relationship Id="rId1" Type="http://schemas.openxmlformats.org/officeDocument/2006/relationships/audio" Target="../media/audio8.wav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2.wav"/><Relationship Id="rId1" Type="http://schemas.openxmlformats.org/officeDocument/2006/relationships/audio" Target="../media/audio91.wav"/><Relationship Id="rId5" Type="http://schemas.openxmlformats.org/officeDocument/2006/relationships/image" Target="../media/image7.png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3.wav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5.wav"/><Relationship Id="rId1" Type="http://schemas.openxmlformats.org/officeDocument/2006/relationships/audio" Target="../media/audio94.wav"/><Relationship Id="rId6" Type="http://schemas.openxmlformats.org/officeDocument/2006/relationships/image" Target="../media/image7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7.wav"/><Relationship Id="rId1" Type="http://schemas.openxmlformats.org/officeDocument/2006/relationships/audio" Target="../media/audio96.wav"/><Relationship Id="rId6" Type="http://schemas.openxmlformats.org/officeDocument/2006/relationships/image" Target="../media/image7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9.wav"/><Relationship Id="rId1" Type="http://schemas.openxmlformats.org/officeDocument/2006/relationships/audio" Target="../media/audio98.wav"/><Relationship Id="rId6" Type="http://schemas.openxmlformats.org/officeDocument/2006/relationships/image" Target="../media/image7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8.png"/><Relationship Id="rId2" Type="http://schemas.openxmlformats.org/officeDocument/2006/relationships/audio" Target="../media/audio101.wav"/><Relationship Id="rId1" Type="http://schemas.openxmlformats.org/officeDocument/2006/relationships/audio" Target="../media/audio100.wav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2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.wav"/><Relationship Id="rId1" Type="http://schemas.openxmlformats.org/officeDocument/2006/relationships/audio" Target="../media/audio10.wav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.wav"/><Relationship Id="rId1" Type="http://schemas.openxmlformats.org/officeDocument/2006/relationships/audio" Target="../media/audio12.wav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5.wav"/><Relationship Id="rId1" Type="http://schemas.openxmlformats.org/officeDocument/2006/relationships/audio" Target="../media/audio14.wav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.wav"/><Relationship Id="rId1" Type="http://schemas.openxmlformats.org/officeDocument/2006/relationships/audio" Target="../media/audio16.wav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57554" y="4143380"/>
            <a:ext cx="25908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flipH="1">
            <a:off x="2786050" y="214290"/>
            <a:ext cx="25908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4800" y="2438400"/>
            <a:ext cx="17033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6" y="4214818"/>
            <a:ext cx="17145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857884" y="285728"/>
            <a:ext cx="31242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>
          <a:xfrm>
            <a:off x="1071538" y="2214554"/>
            <a:ext cx="7772400" cy="1752600"/>
          </a:xfrm>
          <a:noFill/>
          <a:ln/>
        </p:spPr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ellwaitFree" pitchFamily="50" charset="-52"/>
              </a:rPr>
              <a:t>МУЗЫКАЛЬНЫЕ ИНСТРУМЕНТЫ</a:t>
            </a:r>
            <a:endParaRPr lang="en-US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ellwaitFree" pitchFamily="50" charset="-52"/>
            </a:endParaRPr>
          </a:p>
        </p:txBody>
      </p:sp>
      <p:pic>
        <p:nvPicPr>
          <p:cNvPr id="2058" name="Picture 1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20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57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15040" cy="1000124"/>
          </a:xfrm>
        </p:spPr>
        <p:txBody>
          <a:bodyPr>
            <a:noAutofit/>
          </a:bodyPr>
          <a:lstStyle/>
          <a:p>
            <a:pPr algn="r"/>
            <a:r>
              <a:rPr lang="ru-RU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ГУСЛИ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004312" flipH="1">
            <a:off x="2458618" y="2316427"/>
            <a:ext cx="6480000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4282" y="2857496"/>
            <a:ext cx="3249996" cy="34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32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90600" y="7086600"/>
            <a:ext cx="304800" cy="304800"/>
          </a:xfrm>
          <a:prstGeom prst="rect">
            <a:avLst/>
          </a:prstGeom>
          <a:noFill/>
        </p:spPr>
      </p:pic>
      <p:pic>
        <p:nvPicPr>
          <p:cNvPr id="36871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гусли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600200" y="708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" fill="hold"/>
                                        <p:tgtEl>
                                          <p:spTgt spid="368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54" fill="hold"/>
                                        <p:tgtEl>
                                          <p:spTgt spid="368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0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71802" y="285728"/>
            <a:ext cx="5786478" cy="1071562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ДОМБРА</a:t>
            </a: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928934"/>
            <a:ext cx="3575624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466338">
            <a:off x="5330157" y="1047766"/>
            <a:ext cx="1905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3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33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906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" fill="hold"/>
                                        <p:tgtEl>
                                          <p:spTgt spid="50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14678" y="142852"/>
            <a:ext cx="5643602" cy="142876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ДОМРА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06519" flipH="1">
            <a:off x="3357554" y="2071678"/>
            <a:ext cx="5310188" cy="426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4"/>
          <a:srcRect r="592"/>
          <a:stretch>
            <a:fillRect/>
          </a:stretch>
        </p:blipFill>
        <p:spPr bwMode="auto">
          <a:xfrm>
            <a:off x="285720" y="2571744"/>
            <a:ext cx="29568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7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34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7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" fill="hold"/>
                                        <p:tgtEl>
                                          <p:spTgt spid="51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14290"/>
            <a:ext cx="5715040" cy="1214446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КОНТРАБАС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flipH="1">
            <a:off x="4857752" y="1428736"/>
            <a:ext cx="3828597" cy="5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 l="11667" r="1666"/>
          <a:stretch>
            <a:fillRect/>
          </a:stretch>
        </p:blipFill>
        <p:spPr bwMode="auto">
          <a:xfrm>
            <a:off x="285720" y="2428868"/>
            <a:ext cx="2738285" cy="42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35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09600" y="6858000"/>
            <a:ext cx="304800" cy="304800"/>
          </a:xfrm>
          <a:prstGeom prst="rect">
            <a:avLst/>
          </a:prstGeom>
          <a:noFill/>
        </p:spPr>
      </p:pic>
      <p:pic>
        <p:nvPicPr>
          <p:cNvPr id="6152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2" name="DBAS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0668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" fill="hold"/>
                                        <p:tgtEl>
                                          <p:spTgt spid="6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4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213" fill="hold"/>
                                        <p:tgtEl>
                                          <p:spTgt spid="6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1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14290"/>
            <a:ext cx="5715040" cy="1214446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ЛЮТНЯ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/>
          <a:srcRect r="922"/>
          <a:stretch>
            <a:fillRect/>
          </a:stretch>
        </p:blipFill>
        <p:spPr bwMode="auto">
          <a:xfrm flipH="1">
            <a:off x="4143372" y="2000240"/>
            <a:ext cx="4724400" cy="3478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500306"/>
            <a:ext cx="3368675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36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066800" y="6858000"/>
            <a:ext cx="304800" cy="304800"/>
          </a:xfrm>
          <a:prstGeom prst="rect">
            <a:avLst/>
          </a:prstGeom>
          <a:noFill/>
        </p:spPr>
      </p:pic>
      <p:pic>
        <p:nvPicPr>
          <p:cNvPr id="47111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LUTE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5240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" fill="hold"/>
                                        <p:tgtEl>
                                          <p:spTgt spid="47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40" fill="hold"/>
                                        <p:tgtEl>
                                          <p:spTgt spid="47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0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142852"/>
            <a:ext cx="5715040" cy="142876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МАНДОЛИНА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/>
          <a:srcRect l="28000" r="29333"/>
          <a:stretch>
            <a:fillRect/>
          </a:stretch>
        </p:blipFill>
        <p:spPr bwMode="auto">
          <a:xfrm>
            <a:off x="5286380" y="1357298"/>
            <a:ext cx="24384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714620"/>
            <a:ext cx="3467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4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37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38200" y="6858000"/>
            <a:ext cx="304800" cy="304800"/>
          </a:xfrm>
          <a:prstGeom prst="rect">
            <a:avLst/>
          </a:prstGeom>
          <a:noFill/>
        </p:spPr>
      </p:pic>
      <p:pic>
        <p:nvPicPr>
          <p:cNvPr id="48135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MAND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954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" fill="hold"/>
                                        <p:tgtEl>
                                          <p:spTgt spid="48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3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08" fill="hold"/>
                                        <p:tgtEl>
                                          <p:spTgt spid="48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4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15040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СКРИПКА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285860"/>
            <a:ext cx="30289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 r="1907"/>
          <a:stretch>
            <a:fillRect/>
          </a:stretch>
        </p:blipFill>
        <p:spPr bwMode="auto">
          <a:xfrm>
            <a:off x="214282" y="2357430"/>
            <a:ext cx="2822501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38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09600" y="7010400"/>
            <a:ext cx="304800" cy="304800"/>
          </a:xfrm>
          <a:prstGeom prst="rect">
            <a:avLst/>
          </a:prstGeom>
          <a:noFill/>
        </p:spPr>
      </p:pic>
      <p:pic>
        <p:nvPicPr>
          <p:cNvPr id="7174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2" name="VILN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066800" y="70104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" fill="hold"/>
                                        <p:tgtEl>
                                          <p:spTgt spid="7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427" fill="hold"/>
                                        <p:tgtEl>
                                          <p:spTgt spid="7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3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64" y="214290"/>
            <a:ext cx="5857916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СИТАР</a:t>
            </a: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037697">
            <a:off x="3329625" y="1804265"/>
            <a:ext cx="5220000" cy="39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357430"/>
            <a:ext cx="345366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1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39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90600" y="6858000"/>
            <a:ext cx="304800" cy="304800"/>
          </a:xfrm>
          <a:prstGeom prst="rect">
            <a:avLst/>
          </a:prstGeom>
          <a:noFill/>
        </p:spPr>
      </p:pic>
      <p:pic>
        <p:nvPicPr>
          <p:cNvPr id="52232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2" name="SITR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4478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" fill="hold"/>
                                        <p:tgtEl>
                                          <p:spTgt spid="52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43" fill="hold"/>
                                        <p:tgtEl>
                                          <p:spTgt spid="52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1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0"/>
            <a:ext cx="9144000" cy="1143000"/>
          </a:xfrm>
          <a:solidFill>
            <a:schemeClr val="bg1">
              <a:alpha val="50000"/>
            </a:schemeClr>
          </a:solidFill>
          <a:ln/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00823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КЛАВИШНЫЕ</a:t>
            </a:r>
          </a:p>
        </p:txBody>
      </p:sp>
      <p:pic>
        <p:nvPicPr>
          <p:cNvPr id="67587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41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219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2000"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675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58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86478" cy="1143000"/>
          </a:xfrm>
          <a:noFill/>
          <a:ln/>
        </p:spPr>
        <p:txBody>
          <a:bodyPr/>
          <a:lstStyle/>
          <a:p>
            <a:r>
              <a:rPr lang="ru-RU" sz="6000" b="1" dirty="0" smtClean="0">
                <a:solidFill>
                  <a:srgbClr val="00823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АККОРДЕОН</a:t>
            </a:r>
            <a:endParaRPr lang="ru-RU" sz="6000" b="1" dirty="0">
              <a:solidFill>
                <a:srgbClr val="00823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WellwaitFree" pitchFamily="50" charset="-52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 r="1450"/>
          <a:stretch>
            <a:fillRect/>
          </a:stretch>
        </p:blipFill>
        <p:spPr bwMode="auto">
          <a:xfrm>
            <a:off x="3500430" y="1571612"/>
            <a:ext cx="518160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643182"/>
            <a:ext cx="265747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42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90600" y="6858000"/>
            <a:ext cx="304800" cy="304800"/>
          </a:xfrm>
          <a:prstGeom prst="rect">
            <a:avLst/>
          </a:prstGeom>
          <a:noFill/>
        </p:spPr>
      </p:pic>
      <p:pic>
        <p:nvPicPr>
          <p:cNvPr id="15367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PACC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4478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" fill="hold"/>
                                        <p:tgtEl>
                                          <p:spTgt spid="15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64" fill="hold"/>
                                        <p:tgtEl>
                                          <p:spTgt spid="15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5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28934"/>
            <a:ext cx="9144000" cy="1000132"/>
          </a:xfrm>
          <a:solidFill>
            <a:schemeClr val="bg1">
              <a:alpha val="50000"/>
            </a:schemeClr>
          </a:solidFill>
          <a:ln/>
        </p:spPr>
        <p:txBody>
          <a:bodyPr>
            <a:normAutofit fontScale="90000"/>
          </a:bodyPr>
          <a:lstStyle/>
          <a:p>
            <a:r>
              <a:rPr lang="ru-RU" sz="6000" b="1" cap="all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СТРУННЫЕ</a:t>
            </a:r>
          </a:p>
        </p:txBody>
      </p:sp>
      <p:pic>
        <p:nvPicPr>
          <p:cNvPr id="62468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21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048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2000"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" fill="hold"/>
                                        <p:tgtEl>
                                          <p:spTgt spid="624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46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86478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00823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БАЯН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714488"/>
            <a:ext cx="365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/>
          <a:srcRect t="3999"/>
          <a:stretch>
            <a:fillRect/>
          </a:stretch>
        </p:blipFill>
        <p:spPr bwMode="auto">
          <a:xfrm>
            <a:off x="285720" y="2357430"/>
            <a:ext cx="2642495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43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676400" y="6858000"/>
            <a:ext cx="304800" cy="304800"/>
          </a:xfrm>
          <a:prstGeom prst="rect">
            <a:avLst/>
          </a:prstGeom>
          <a:noFill/>
        </p:spPr>
      </p:pic>
      <p:pic>
        <p:nvPicPr>
          <p:cNvPr id="22536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2" name="баян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0574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" fill="hold"/>
                                        <p:tgtEl>
                                          <p:spTgt spid="225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32" fill="hold"/>
                                        <p:tgtEl>
                                          <p:spTgt spid="22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4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71802" y="285728"/>
            <a:ext cx="5857916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00823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ГАРМОНЬ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785926"/>
            <a:ext cx="38100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4282" y="2500306"/>
            <a:ext cx="4285264" cy="41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3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44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95400" y="6858000"/>
            <a:ext cx="304800" cy="304800"/>
          </a:xfrm>
          <a:prstGeom prst="rect">
            <a:avLst/>
          </a:prstGeom>
          <a:noFill/>
        </p:spPr>
      </p:pic>
      <p:pic>
        <p:nvPicPr>
          <p:cNvPr id="14345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ACC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6764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" fill="hold"/>
                                        <p:tgtEl>
                                          <p:spTgt spid="14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47" fill="hold"/>
                                        <p:tgtEl>
                                          <p:spTgt spid="14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3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86478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00823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КЛАВЕСИН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2" y="1214422"/>
            <a:ext cx="357187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2357430"/>
            <a:ext cx="2871558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6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45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066800" y="6858000"/>
            <a:ext cx="304800" cy="304800"/>
          </a:xfrm>
          <a:prstGeom prst="rect">
            <a:avLst/>
          </a:prstGeom>
          <a:noFill/>
        </p:spPr>
      </p:pic>
      <p:pic>
        <p:nvPicPr>
          <p:cNvPr id="46087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HARS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4478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" fill="hold"/>
                                        <p:tgtEl>
                                          <p:spTgt spid="46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3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91" fill="hold"/>
                                        <p:tgtEl>
                                          <p:spTgt spid="46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086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08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14290"/>
            <a:ext cx="5715040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00823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ОРГАН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1500174"/>
            <a:ext cx="4583113" cy="514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/>
          <a:srcRect r="2184"/>
          <a:stretch>
            <a:fillRect/>
          </a:stretch>
        </p:blipFill>
        <p:spPr bwMode="auto">
          <a:xfrm>
            <a:off x="214282" y="3357569"/>
            <a:ext cx="3780000" cy="272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8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46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62000" y="6858000"/>
            <a:ext cx="304800" cy="304800"/>
          </a:xfrm>
          <a:prstGeom prst="rect">
            <a:avLst/>
          </a:prstGeom>
          <a:noFill/>
        </p:spPr>
      </p:pic>
      <p:pic>
        <p:nvPicPr>
          <p:cNvPr id="20489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2" name="ORGN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19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" fill="hold"/>
                                        <p:tgtEl>
                                          <p:spTgt spid="204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85" fill="hold"/>
                                        <p:tgtEl>
                                          <p:spTgt spid="204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8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15040" cy="1143000"/>
          </a:xfrm>
          <a:noFill/>
          <a:ln/>
        </p:spPr>
        <p:txBody>
          <a:bodyPr>
            <a:normAutofit/>
          </a:bodyPr>
          <a:lstStyle/>
          <a:p>
            <a:pPr algn="r"/>
            <a:r>
              <a:rPr lang="ru-RU" sz="6000" b="1" dirty="0">
                <a:solidFill>
                  <a:srgbClr val="00823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СИНТЕЗАТОР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2" t="14938" b="15352"/>
          <a:stretch>
            <a:fillRect/>
          </a:stretch>
        </p:blipFill>
        <p:spPr bwMode="auto">
          <a:xfrm rot="20552562">
            <a:off x="3155007" y="2272275"/>
            <a:ext cx="5638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/>
          <a:srcRect r="1492"/>
          <a:stretch>
            <a:fillRect/>
          </a:stretch>
        </p:blipFill>
        <p:spPr bwMode="auto">
          <a:xfrm>
            <a:off x="214282" y="2357430"/>
            <a:ext cx="285089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47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38200" y="6858000"/>
            <a:ext cx="304800" cy="304800"/>
          </a:xfrm>
          <a:prstGeom prst="rect">
            <a:avLst/>
          </a:prstGeom>
          <a:noFill/>
        </p:spPr>
      </p:pic>
      <p:pic>
        <p:nvPicPr>
          <p:cNvPr id="2151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2" name="SYNZ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954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" fill="hold"/>
                                        <p:tgtEl>
                                          <p:spTgt spid="215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59" fill="hold"/>
                                        <p:tgtEl>
                                          <p:spTgt spid="215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9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28860" y="214290"/>
            <a:ext cx="6429420" cy="2119306"/>
          </a:xfrm>
          <a:noFill/>
          <a:ln/>
        </p:spPr>
        <p:txBody>
          <a:bodyPr>
            <a:normAutofit fontScale="90000"/>
          </a:bodyPr>
          <a:lstStyle/>
          <a:p>
            <a:pPr algn="r"/>
            <a:r>
              <a:rPr lang="ru-RU" sz="6000" b="1" dirty="0">
                <a:solidFill>
                  <a:srgbClr val="00823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ФОРТЕПЬЯНО, ПИАНИНО, РОЯЛЬ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 r="3334" b="6250"/>
          <a:stretch>
            <a:fillRect/>
          </a:stretch>
        </p:blipFill>
        <p:spPr bwMode="auto">
          <a:xfrm>
            <a:off x="4500562" y="2500306"/>
            <a:ext cx="4419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/>
          <a:srcRect l="8064"/>
          <a:stretch>
            <a:fillRect/>
          </a:stretch>
        </p:blipFill>
        <p:spPr bwMode="auto">
          <a:xfrm>
            <a:off x="214282" y="2857496"/>
            <a:ext cx="3960000" cy="3473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48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14400" y="6858000"/>
            <a:ext cx="304800" cy="304800"/>
          </a:xfrm>
          <a:prstGeom prst="rect">
            <a:avLst/>
          </a:prstGeom>
          <a:noFill/>
        </p:spPr>
      </p:pic>
      <p:pic>
        <p:nvPicPr>
          <p:cNvPr id="19464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2" name="UPPI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4478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" fill="hold"/>
                                        <p:tgtEl>
                                          <p:spTgt spid="19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2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63" fill="hold"/>
                                        <p:tgtEl>
                                          <p:spTgt spid="194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1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0"/>
            <a:ext cx="9144000" cy="1143000"/>
          </a:xfrm>
          <a:solidFill>
            <a:schemeClr val="bg1">
              <a:alpha val="50000"/>
            </a:schemeClr>
          </a:solidFill>
          <a:ln/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ДУХОВЫЕ</a:t>
            </a:r>
          </a:p>
        </p:txBody>
      </p:sp>
      <p:pic>
        <p:nvPicPr>
          <p:cNvPr id="68611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49_духовые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38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2000"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" fill="hold"/>
                                        <p:tgtEl>
                                          <p:spTgt spid="686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6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15040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АЛЬТ</a:t>
            </a: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571744"/>
            <a:ext cx="5486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5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5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" y="70104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4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15040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ВАЛТОРНА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/>
          <a:srcRect r="15497"/>
          <a:stretch>
            <a:fillRect/>
          </a:stretch>
        </p:blipFill>
        <p:spPr bwMode="auto">
          <a:xfrm>
            <a:off x="214282" y="2357430"/>
            <a:ext cx="2741227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78140">
            <a:off x="3786182" y="2143116"/>
            <a:ext cx="48006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8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52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95400" y="6858000"/>
            <a:ext cx="304800" cy="304800"/>
          </a:xfrm>
          <a:prstGeom prst="rect">
            <a:avLst/>
          </a:prstGeom>
          <a:noFill/>
        </p:spPr>
      </p:pic>
      <p:pic>
        <p:nvPicPr>
          <p:cNvPr id="54280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2" name="HORN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8288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" fill="hold"/>
                                        <p:tgtEl>
                                          <p:spTgt spid="54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69" fill="hold"/>
                                        <p:tgtEl>
                                          <p:spTgt spid="54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78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8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86478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ВОЛЫНКА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42900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1643050"/>
            <a:ext cx="32861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8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53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524000" y="6858000"/>
            <a:ext cx="304800" cy="304800"/>
          </a:xfrm>
          <a:prstGeom prst="rect">
            <a:avLst/>
          </a:prstGeom>
          <a:noFill/>
        </p:spPr>
      </p:pic>
      <p:pic>
        <p:nvPicPr>
          <p:cNvPr id="23559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AGP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981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35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5" fill="hold"/>
                                        <p:tgtEl>
                                          <p:spTgt spid="235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8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488" y="285728"/>
            <a:ext cx="5986450" cy="1143008"/>
          </a:xfrm>
        </p:spPr>
        <p:txBody>
          <a:bodyPr>
            <a:noAutofit/>
          </a:bodyPr>
          <a:lstStyle/>
          <a:p>
            <a:pPr algn="r"/>
            <a:r>
              <a:rPr lang="ru-RU" sz="6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АЛЬТ (</a:t>
            </a:r>
            <a:r>
              <a:rPr lang="ru-RU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ВИОЛА)</a:t>
            </a: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4" y="1571612"/>
            <a:ext cx="3206462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5"/>
          <a:srcRect r="468"/>
          <a:stretch>
            <a:fillRect/>
          </a:stretch>
        </p:blipFill>
        <p:spPr bwMode="auto">
          <a:xfrm>
            <a:off x="214282" y="2928934"/>
            <a:ext cx="4876800" cy="367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4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22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</p:spPr>
      </p:pic>
      <p:pic>
        <p:nvPicPr>
          <p:cNvPr id="60425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2" name="VILA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048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" fill="hold"/>
                                        <p:tgtEl>
                                          <p:spTgt spid="60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65" fill="hold"/>
                                        <p:tgtEl>
                                          <p:spTgt spid="604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424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4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15040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ГЕЛИКОН</a:t>
            </a: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14282" y="2357430"/>
            <a:ext cx="324258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80000">
            <a:off x="4429124" y="2500306"/>
            <a:ext cx="395603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4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56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24000" y="70104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" fill="hold"/>
                                        <p:tgtEl>
                                          <p:spTgt spid="58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37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14290"/>
            <a:ext cx="5786478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ГОБОЙ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28"/>
          <a:stretch>
            <a:fillRect/>
          </a:stretch>
        </p:blipFill>
        <p:spPr bwMode="auto">
          <a:xfrm rot="5562484">
            <a:off x="3636053" y="1032954"/>
            <a:ext cx="5257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20" y="2571744"/>
            <a:ext cx="4267200" cy="381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7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57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752600" y="6858000"/>
            <a:ext cx="304800" cy="304800"/>
          </a:xfrm>
          <a:prstGeom prst="rect">
            <a:avLst/>
          </a:prstGeom>
          <a:noFill/>
        </p:spPr>
      </p:pic>
      <p:pic>
        <p:nvPicPr>
          <p:cNvPr id="35848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2" name="OBOE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2860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" fill="hold"/>
                                        <p:tgtEl>
                                          <p:spTgt spid="358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23" fill="hold"/>
                                        <p:tgtEl>
                                          <p:spTgt spid="358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357166"/>
            <a:ext cx="5715040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ГОРН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/>
          <a:srcRect l="9334" t="23111" r="9334" b="23555"/>
          <a:stretch>
            <a:fillRect/>
          </a:stretch>
        </p:blipFill>
        <p:spPr bwMode="auto">
          <a:xfrm rot="20001553">
            <a:off x="3766208" y="2563818"/>
            <a:ext cx="4648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/>
          <a:srcRect r="1334"/>
          <a:stretch>
            <a:fillRect/>
          </a:stretch>
        </p:blipFill>
        <p:spPr bwMode="auto">
          <a:xfrm>
            <a:off x="285720" y="3000372"/>
            <a:ext cx="2819400" cy="3533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4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58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524000" y="6858000"/>
            <a:ext cx="304800" cy="304800"/>
          </a:xfrm>
          <a:prstGeom prst="rect">
            <a:avLst/>
          </a:prstGeom>
          <a:noFill/>
        </p:spPr>
      </p:pic>
      <p:pic>
        <p:nvPicPr>
          <p:cNvPr id="37895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UGL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981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" fill="hold"/>
                                        <p:tgtEl>
                                          <p:spTgt spid="378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550" fill="hold"/>
                                        <p:tgtEl>
                                          <p:spTgt spid="378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4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71802" y="214290"/>
            <a:ext cx="5786478" cy="1857364"/>
          </a:xfrm>
          <a:noFill/>
          <a:ln/>
        </p:spPr>
        <p:txBody>
          <a:bodyPr>
            <a:noAutofit/>
          </a:bodyPr>
          <a:lstStyle/>
          <a:p>
            <a:pPr algn="r"/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ГУБНАЯ ГАРМОШКА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50" t="17738" r="3751" b="18404"/>
          <a:stretch>
            <a:fillRect/>
          </a:stretch>
        </p:blipFill>
        <p:spPr bwMode="auto">
          <a:xfrm rot="19488950">
            <a:off x="4003898" y="2784735"/>
            <a:ext cx="5486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143248"/>
            <a:ext cx="4032000" cy="3112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59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905000" y="6858000"/>
            <a:ext cx="304800" cy="304800"/>
          </a:xfrm>
          <a:prstGeom prst="rect">
            <a:avLst/>
          </a:prstGeom>
          <a:noFill/>
        </p:spPr>
      </p:pic>
      <p:pic>
        <p:nvPicPr>
          <p:cNvPr id="13319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HARA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2098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" fill="hold"/>
                                        <p:tgtEl>
                                          <p:spTgt spid="13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86" fill="hold"/>
                                        <p:tgtEl>
                                          <p:spTgt spid="13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8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357166"/>
            <a:ext cx="5786478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КЛАРНЕТ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82"/>
          <a:stretch>
            <a:fillRect/>
          </a:stretch>
        </p:blipFill>
        <p:spPr bwMode="auto">
          <a:xfrm rot="20626612" flipV="1">
            <a:off x="3786182" y="1928802"/>
            <a:ext cx="512445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786059"/>
            <a:ext cx="4464000" cy="322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60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95400" y="6858000"/>
            <a:ext cx="304800" cy="304800"/>
          </a:xfrm>
          <a:prstGeom prst="rect">
            <a:avLst/>
          </a:prstGeom>
          <a:noFill/>
        </p:spPr>
      </p:pic>
      <p:pic>
        <p:nvPicPr>
          <p:cNvPr id="3078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2" name="CLAR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6764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" fill="hold"/>
                                        <p:tgtEl>
                                          <p:spTgt spid="3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7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205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14678" y="285728"/>
            <a:ext cx="5643602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К</a:t>
            </a:r>
            <a:r>
              <a:rPr lang="en-US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O</a:t>
            </a:r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РНЕТ</a:t>
            </a:r>
          </a:p>
        </p:txBody>
      </p:sp>
      <p:pic>
        <p:nvPicPr>
          <p:cNvPr id="71687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CORNSOLO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47800" y="6858000"/>
            <a:ext cx="304800" cy="304800"/>
          </a:xfrm>
          <a:prstGeom prst="rect">
            <a:avLst/>
          </a:prstGeom>
          <a:noFill/>
        </p:spPr>
      </p:pic>
      <p:pic>
        <p:nvPicPr>
          <p:cNvPr id="71688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2" name="Sound 2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" y="6858000"/>
            <a:ext cx="304800" cy="304800"/>
          </a:xfrm>
          <a:prstGeom prst="rect">
            <a:avLst/>
          </a:prstGeom>
          <a:noFill/>
        </p:spPr>
      </p:pic>
      <p:pic>
        <p:nvPicPr>
          <p:cNvPr id="71689" name="Picture 9"/>
          <p:cNvPicPr>
            <a:picLocks noChangeAspect="1" noChangeArrowheads="1"/>
          </p:cNvPicPr>
          <p:nvPr/>
        </p:nvPicPr>
        <p:blipFill>
          <a:blip r:embed="rId5"/>
          <a:srcRect r="999"/>
          <a:stretch>
            <a:fillRect/>
          </a:stretch>
        </p:blipFill>
        <p:spPr bwMode="auto">
          <a:xfrm rot="20849755">
            <a:off x="1714480" y="2571744"/>
            <a:ext cx="56578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" fill="hold"/>
                                        <p:tgtEl>
                                          <p:spTgt spid="716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281" fill="hold"/>
                                        <p:tgtEl>
                                          <p:spTgt spid="716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88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8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15040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САКСОФОН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722516">
            <a:off x="4965324" y="1701721"/>
            <a:ext cx="275272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500306"/>
            <a:ext cx="2653161" cy="41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61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524000" y="6858000"/>
            <a:ext cx="304800" cy="304800"/>
          </a:xfrm>
          <a:prstGeom prst="rect">
            <a:avLst/>
          </a:prstGeom>
          <a:noFill/>
        </p:spPr>
      </p:pic>
      <p:pic>
        <p:nvPicPr>
          <p:cNvPr id="26631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SAX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9050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" fill="hold"/>
                                        <p:tgtEl>
                                          <p:spTgt spid="266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98" fill="hold"/>
                                        <p:tgtEl>
                                          <p:spTgt spid="266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0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86478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СУЗАФОН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/>
          <a:srcRect r="3381"/>
          <a:stretch>
            <a:fillRect/>
          </a:stretch>
        </p:blipFill>
        <p:spPr bwMode="auto">
          <a:xfrm>
            <a:off x="5286380" y="1714488"/>
            <a:ext cx="3024000" cy="45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/>
          <a:srcRect r="1875"/>
          <a:stretch>
            <a:fillRect/>
          </a:stretch>
        </p:blipFill>
        <p:spPr bwMode="auto">
          <a:xfrm>
            <a:off x="214282" y="3357562"/>
            <a:ext cx="3738563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6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62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286000" y="6858000"/>
            <a:ext cx="304800" cy="304800"/>
          </a:xfrm>
          <a:prstGeom prst="rect">
            <a:avLst/>
          </a:prstGeom>
          <a:noFill/>
        </p:spPr>
      </p:pic>
      <p:pic>
        <p:nvPicPr>
          <p:cNvPr id="56327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SOUS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743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" fill="hold"/>
                                        <p:tgtEl>
                                          <p:spTgt spid="56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8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90" fill="hold"/>
                                        <p:tgtEl>
                                          <p:spTgt spid="56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26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2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714552">
            <a:off x="3515976" y="2682513"/>
            <a:ext cx="5904000" cy="19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4282" y="2857496"/>
            <a:ext cx="4320000" cy="3205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86478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ТРУБА</a:t>
            </a:r>
          </a:p>
        </p:txBody>
      </p:sp>
      <p:pic>
        <p:nvPicPr>
          <p:cNvPr id="9221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63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905000" y="6858000"/>
            <a:ext cx="304800" cy="304800"/>
          </a:xfrm>
          <a:prstGeom prst="rect">
            <a:avLst/>
          </a:prstGeom>
          <a:noFill/>
        </p:spPr>
      </p:pic>
      <p:pic>
        <p:nvPicPr>
          <p:cNvPr id="9222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2" name="TUBA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4384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" fill="hold"/>
                                        <p:tgtEl>
                                          <p:spTgt spid="9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38" fill="hold"/>
                                        <p:tgtEl>
                                          <p:spTgt spid="9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1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428604"/>
            <a:ext cx="5772136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ТРОМБОН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/>
          <a:srcRect t="3810" r="3801"/>
          <a:stretch>
            <a:fillRect/>
          </a:stretch>
        </p:blipFill>
        <p:spPr bwMode="auto">
          <a:xfrm>
            <a:off x="4214810" y="1714488"/>
            <a:ext cx="4536000" cy="477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143248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64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209800" y="6858000"/>
            <a:ext cx="304800" cy="304800"/>
          </a:xfrm>
          <a:prstGeom prst="rect">
            <a:avLst/>
          </a:prstGeom>
          <a:noFill/>
        </p:spPr>
      </p:pic>
      <p:pic>
        <p:nvPicPr>
          <p:cNvPr id="12295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TTBN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743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" fill="hold"/>
                                        <p:tgtEl>
                                          <p:spTgt spid="12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13" fill="hold"/>
                                        <p:tgtEl>
                                          <p:spTgt spid="12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4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/>
          <a:srcRect l="14000" t="2614" r="14000"/>
          <a:stretch>
            <a:fillRect/>
          </a:stretch>
        </p:blipFill>
        <p:spPr bwMode="auto">
          <a:xfrm>
            <a:off x="6143636" y="1643050"/>
            <a:ext cx="2435436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428604"/>
            <a:ext cx="5715040" cy="857256"/>
          </a:xfrm>
          <a:noFill/>
          <a:ln/>
        </p:spPr>
        <p:txBody>
          <a:bodyPr>
            <a:noAutofit/>
          </a:bodyPr>
          <a:lstStyle/>
          <a:p>
            <a:pPr algn="r"/>
            <a:r>
              <a:rPr lang="ru-RU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АРФА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/>
          <a:srcRect r="10667"/>
          <a:stretch>
            <a:fillRect/>
          </a:stretch>
        </p:blipFill>
        <p:spPr bwMode="auto">
          <a:xfrm>
            <a:off x="214282" y="2714620"/>
            <a:ext cx="4588160" cy="38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23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81000" y="6858000"/>
            <a:ext cx="304800" cy="304800"/>
          </a:xfrm>
          <a:prstGeom prst="rect">
            <a:avLst/>
          </a:prstGeom>
          <a:noFill/>
        </p:spPr>
      </p:pic>
      <p:pic>
        <p:nvPicPr>
          <p:cNvPr id="25606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2" name="HARP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38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" fill="hold"/>
                                        <p:tgtEl>
                                          <p:spTgt spid="256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06" fill="hold"/>
                                        <p:tgtEl>
                                          <p:spTgt spid="256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5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15040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ТУБА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285860"/>
            <a:ext cx="3672000" cy="53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714620"/>
            <a:ext cx="344805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65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209800" y="6858000"/>
            <a:ext cx="304800" cy="304800"/>
          </a:xfrm>
          <a:prstGeom prst="rect">
            <a:avLst/>
          </a:prstGeom>
          <a:noFill/>
        </p:spPr>
      </p:pic>
      <p:pic>
        <p:nvPicPr>
          <p:cNvPr id="57351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TRUM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743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" fill="hold"/>
                                        <p:tgtEl>
                                          <p:spTgt spid="57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80" fill="hold"/>
                                        <p:tgtEl>
                                          <p:spTgt spid="57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350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351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14678" y="214290"/>
            <a:ext cx="5672150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ФАГОТ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4" y="500042"/>
            <a:ext cx="2662238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5"/>
          <a:srcRect r="1300"/>
          <a:stretch>
            <a:fillRect/>
          </a:stretch>
        </p:blipFill>
        <p:spPr bwMode="auto">
          <a:xfrm>
            <a:off x="214282" y="2357430"/>
            <a:ext cx="3529785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2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66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733800" y="6858000"/>
            <a:ext cx="304800" cy="304800"/>
          </a:xfrm>
          <a:prstGeom prst="rect">
            <a:avLst/>
          </a:prstGeom>
          <a:noFill/>
        </p:spPr>
      </p:pic>
      <p:pic>
        <p:nvPicPr>
          <p:cNvPr id="55303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ASN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267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" fill="hold"/>
                                        <p:tgtEl>
                                          <p:spTgt spid="55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278" fill="hold"/>
                                        <p:tgtEl>
                                          <p:spTgt spid="55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02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0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86478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BA1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ФЛЕЙТА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3286124"/>
            <a:ext cx="2805113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428868"/>
            <a:ext cx="3186000" cy="42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68" y="1142984"/>
            <a:ext cx="19050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36" y="1643050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67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133600" y="6858000"/>
            <a:ext cx="304800" cy="304800"/>
          </a:xfrm>
          <a:prstGeom prst="rect">
            <a:avLst/>
          </a:prstGeom>
          <a:noFill/>
        </p:spPr>
      </p:pic>
      <p:pic>
        <p:nvPicPr>
          <p:cNvPr id="8200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2" name="FLUTSOLO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5908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" fill="hold"/>
                                        <p:tgtEl>
                                          <p:spTgt spid="8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814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9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0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0"/>
            <a:ext cx="9144000" cy="1143000"/>
          </a:xfrm>
          <a:solidFill>
            <a:schemeClr val="bg1">
              <a:alpha val="50000"/>
            </a:schemeClr>
          </a:solidFill>
          <a:ln/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D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УДАРНЫЕ</a:t>
            </a:r>
          </a:p>
        </p:txBody>
      </p:sp>
      <p:pic>
        <p:nvPicPr>
          <p:cNvPr id="69637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68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9050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2000"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696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3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71802" y="285728"/>
            <a:ext cx="5772136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D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БАРАБАНЫ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14876" y="2143116"/>
            <a:ext cx="4095750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857496"/>
            <a:ext cx="3960000" cy="297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69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524000" y="6858000"/>
            <a:ext cx="304800" cy="304800"/>
          </a:xfrm>
          <a:prstGeom prst="rect">
            <a:avLst/>
          </a:prstGeom>
          <a:noFill/>
        </p:spPr>
      </p:pic>
      <p:pic>
        <p:nvPicPr>
          <p:cNvPr id="1639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2" name="DKIT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0574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" fill="hold"/>
                                        <p:tgtEl>
                                          <p:spTgt spid="16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4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95" fill="hold"/>
                                        <p:tgtEl>
                                          <p:spTgt spid="163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89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0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14678" y="285728"/>
            <a:ext cx="5715040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D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БУБЕН</a:t>
            </a:r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2428868"/>
            <a:ext cx="5248275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285992"/>
            <a:ext cx="2877158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4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70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676400" y="6858000"/>
            <a:ext cx="304800" cy="304800"/>
          </a:xfrm>
          <a:prstGeom prst="rect">
            <a:avLst/>
          </a:prstGeom>
          <a:noFill/>
        </p:spPr>
      </p:pic>
      <p:pic>
        <p:nvPicPr>
          <p:cNvPr id="34827" name="Picture 11">
            <a:hlinkClick r:id="" action="ppaction://media"/>
          </p:cNvPr>
          <p:cNvPicPr>
            <a:picLocks noRot="1" noChangeAspect="1" noChangeArrowheads="1"/>
          </p:cNvPicPr>
          <p:nvPr>
            <a:wavAudioFile r:embed="rId2" name="TAMB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0574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" fill="hold"/>
                                        <p:tgtEl>
                                          <p:spTgt spid="348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09" fill="hold"/>
                                        <p:tgtEl>
                                          <p:spTgt spid="348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4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71802" y="285728"/>
            <a:ext cx="5815026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D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ВАРГАН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47716">
            <a:off x="4594242" y="2535700"/>
            <a:ext cx="4140000" cy="29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/>
          <a:srcRect r="1801"/>
          <a:stretch>
            <a:fillRect/>
          </a:stretch>
        </p:blipFill>
        <p:spPr bwMode="auto">
          <a:xfrm>
            <a:off x="214282" y="2643182"/>
            <a:ext cx="4676775" cy="381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71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828800" y="6858000"/>
            <a:ext cx="304800" cy="304800"/>
          </a:xfrm>
          <a:prstGeom prst="rect">
            <a:avLst/>
          </a:prstGeom>
          <a:noFill/>
        </p:spPr>
      </p:pic>
      <p:pic>
        <p:nvPicPr>
          <p:cNvPr id="24582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2" name="JEWS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1336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" fill="hold"/>
                                        <p:tgtEl>
                                          <p:spTgt spid="245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94" fill="hold"/>
                                        <p:tgtEl>
                                          <p:spTgt spid="245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1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14290"/>
            <a:ext cx="5743588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D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ГОНГ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 r="2000"/>
          <a:stretch>
            <a:fillRect/>
          </a:stretch>
        </p:blipFill>
        <p:spPr bwMode="auto">
          <a:xfrm>
            <a:off x="3714744" y="1714488"/>
            <a:ext cx="5076000" cy="481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72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362200" y="6858000"/>
            <a:ext cx="304800" cy="304800"/>
          </a:xfrm>
          <a:prstGeom prst="rect">
            <a:avLst/>
          </a:prstGeom>
          <a:noFill/>
        </p:spPr>
      </p:pic>
      <p:pic>
        <p:nvPicPr>
          <p:cNvPr id="17414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2" name="gong-burmese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819400" y="6858000"/>
            <a:ext cx="304800" cy="304800"/>
          </a:xfrm>
          <a:prstGeom prst="rect">
            <a:avLst/>
          </a:prstGeom>
          <a:noFill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214686"/>
            <a:ext cx="3829050" cy="28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17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2" fill="hold"/>
                                        <p:tgtEl>
                                          <p:spTgt spid="174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3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285728"/>
            <a:ext cx="7772400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D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КОЛОКОЛЬЧИКИ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/>
          <a:srcRect r="999"/>
          <a:stretch>
            <a:fillRect/>
          </a:stretch>
        </p:blipFill>
        <p:spPr bwMode="auto">
          <a:xfrm>
            <a:off x="4572000" y="1928802"/>
            <a:ext cx="4248000" cy="224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143248"/>
            <a:ext cx="4214638" cy="34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8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73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362200" y="6858000"/>
            <a:ext cx="304800" cy="304800"/>
          </a:xfrm>
          <a:prstGeom prst="rect">
            <a:avLst/>
          </a:prstGeom>
          <a:noFill/>
        </p:spPr>
      </p:pic>
      <p:pic>
        <p:nvPicPr>
          <p:cNvPr id="38919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ELC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8194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" fill="hold"/>
                                        <p:tgtEl>
                                          <p:spTgt spid="389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378" fill="hold"/>
                                        <p:tgtEl>
                                          <p:spTgt spid="389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8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9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285728"/>
            <a:ext cx="7772400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D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КСИЛОФОН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/>
          <a:srcRect r="2667"/>
          <a:stretch>
            <a:fillRect/>
          </a:stretch>
        </p:blipFill>
        <p:spPr bwMode="auto">
          <a:xfrm>
            <a:off x="214282" y="3429000"/>
            <a:ext cx="4320000" cy="3121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714488"/>
            <a:ext cx="4392000" cy="329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2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74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886200" y="6858000"/>
            <a:ext cx="304800" cy="304800"/>
          </a:xfrm>
          <a:prstGeom prst="rect">
            <a:avLst/>
          </a:prstGeom>
          <a:noFill/>
        </p:spPr>
      </p:pic>
      <p:pic>
        <p:nvPicPr>
          <p:cNvPr id="39943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XYLO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267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" fill="hold"/>
                                        <p:tgtEl>
                                          <p:spTgt spid="399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4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53" fill="hold"/>
                                        <p:tgtEl>
                                          <p:spTgt spid="399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2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00698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БАЛАЛАЙКА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929190" y="2214554"/>
            <a:ext cx="4008087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643182"/>
            <a:ext cx="430237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25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38200" y="6858000"/>
            <a:ext cx="304800" cy="304800"/>
          </a:xfrm>
          <a:prstGeom prst="rect">
            <a:avLst/>
          </a:prstGeom>
          <a:noFill/>
        </p:spPr>
      </p:pic>
      <p:pic>
        <p:nvPicPr>
          <p:cNvPr id="5127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ALK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954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" fill="hold"/>
                                        <p:tgtEl>
                                          <p:spTgt spid="5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141" fill="hold"/>
                                        <p:tgtEl>
                                          <p:spTgt spid="5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6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7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357166"/>
            <a:ext cx="5772136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D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ЛИТАВРЫ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 r="14000"/>
          <a:stretch>
            <a:fillRect/>
          </a:stretch>
        </p:blipFill>
        <p:spPr bwMode="auto">
          <a:xfrm>
            <a:off x="1500166" y="2786058"/>
            <a:ext cx="3276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75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057400" y="6858000"/>
            <a:ext cx="304800" cy="304800"/>
          </a:xfrm>
          <a:prstGeom prst="rect">
            <a:avLst/>
          </a:prstGeom>
          <a:noFill/>
        </p:spPr>
      </p:pic>
      <p:pic>
        <p:nvPicPr>
          <p:cNvPr id="18438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2" name="TIMBSOLO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590800" y="6858000"/>
            <a:ext cx="304800" cy="304800"/>
          </a:xfrm>
          <a:prstGeom prst="rect">
            <a:avLst/>
          </a:prstGeom>
          <a:noFill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/>
          <a:srcRect l="10001" r="6000"/>
          <a:stretch>
            <a:fillRect/>
          </a:stretch>
        </p:blipFill>
        <p:spPr bwMode="auto">
          <a:xfrm>
            <a:off x="5000628" y="1785926"/>
            <a:ext cx="3200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" fill="hold"/>
                                        <p:tgtEl>
                                          <p:spTgt spid="18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8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44" fill="hold"/>
                                        <p:tgtEl>
                                          <p:spTgt spid="184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357166"/>
            <a:ext cx="7772400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D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ЛОЖКИ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143116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7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336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" fill="hold"/>
                                        <p:tgtEl>
                                          <p:spTgt spid="409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357166"/>
            <a:ext cx="7772400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D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МАРАКАСЫ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/>
          <a:srcRect r="987"/>
          <a:stretch>
            <a:fillRect/>
          </a:stretch>
        </p:blipFill>
        <p:spPr bwMode="auto">
          <a:xfrm flipH="1">
            <a:off x="4857752" y="1928802"/>
            <a:ext cx="3924000" cy="391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928934"/>
            <a:ext cx="3810000" cy="316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9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77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048000" y="6858000"/>
            <a:ext cx="304800" cy="304800"/>
          </a:xfrm>
          <a:prstGeom prst="rect">
            <a:avLst/>
          </a:prstGeom>
          <a:noFill/>
        </p:spPr>
      </p:pic>
      <p:pic>
        <p:nvPicPr>
          <p:cNvPr id="44040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2" name="MARA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5814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" fill="hold"/>
                                        <p:tgtEl>
                                          <p:spTgt spid="440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80" fill="hold"/>
                                        <p:tgtEl>
                                          <p:spTgt spid="440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39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40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357166"/>
            <a:ext cx="5700698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D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ТАРЕЛКИ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/>
          <a:srcRect r="2777"/>
          <a:stretch>
            <a:fillRect/>
          </a:stretch>
        </p:blipFill>
        <p:spPr bwMode="auto">
          <a:xfrm>
            <a:off x="285720" y="2571744"/>
            <a:ext cx="2667000" cy="400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9E8EE"/>
              </a:clrFrom>
              <a:clrTo>
                <a:srgbClr val="E9E8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3372" y="2071678"/>
            <a:ext cx="445770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2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78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905000" y="6858000"/>
            <a:ext cx="304800" cy="304800"/>
          </a:xfrm>
          <a:prstGeom prst="rect">
            <a:avLst/>
          </a:prstGeom>
          <a:noFill/>
        </p:spPr>
      </p:pic>
      <p:pic>
        <p:nvPicPr>
          <p:cNvPr id="45063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CYMB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2860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" fill="hold"/>
                                        <p:tgtEl>
                                          <p:spTgt spid="450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70" fill="hold"/>
                                        <p:tgtEl>
                                          <p:spTgt spid="450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2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357166"/>
            <a:ext cx="7772400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D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ТРЕУГОЛЬНИК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2000240"/>
            <a:ext cx="4248000" cy="379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/>
          <a:srcRect r="4167"/>
          <a:stretch>
            <a:fillRect/>
          </a:stretch>
        </p:blipFill>
        <p:spPr bwMode="auto">
          <a:xfrm>
            <a:off x="214282" y="2643182"/>
            <a:ext cx="2899645" cy="39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79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514600" y="6858000"/>
            <a:ext cx="304800" cy="304800"/>
          </a:xfrm>
          <a:prstGeom prst="rect">
            <a:avLst/>
          </a:prstGeom>
          <a:noFill/>
        </p:spPr>
      </p:pic>
      <p:pic>
        <p:nvPicPr>
          <p:cNvPr id="41991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TRIA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9718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" fill="hold"/>
                                        <p:tgtEl>
                                          <p:spTgt spid="419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12" fill="hold"/>
                                        <p:tgtEl>
                                          <p:spTgt spid="419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90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91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71802" y="357166"/>
            <a:ext cx="5786478" cy="1143000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D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ТРЕЩОТКИ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/>
          <a:srcRect r="3983"/>
          <a:stretch>
            <a:fillRect/>
          </a:stretch>
        </p:blipFill>
        <p:spPr bwMode="auto">
          <a:xfrm>
            <a:off x="4572000" y="1714488"/>
            <a:ext cx="20669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/>
          <a:srcRect r="2400"/>
          <a:stretch>
            <a:fillRect/>
          </a:stretch>
        </p:blipFill>
        <p:spPr bwMode="auto">
          <a:xfrm>
            <a:off x="6572264" y="3714752"/>
            <a:ext cx="23241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6"/>
          <a:srcRect r="1801"/>
          <a:stretch>
            <a:fillRect/>
          </a:stretch>
        </p:blipFill>
        <p:spPr bwMode="auto">
          <a:xfrm>
            <a:off x="4357686" y="4357694"/>
            <a:ext cx="23383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7"/>
          <a:srcRect r="800"/>
          <a:stretch>
            <a:fillRect/>
          </a:stretch>
        </p:blipFill>
        <p:spPr bwMode="auto">
          <a:xfrm>
            <a:off x="214282" y="2786058"/>
            <a:ext cx="4140000" cy="313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7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80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981200" y="6858000"/>
            <a:ext cx="304800" cy="304800"/>
          </a:xfrm>
          <a:prstGeom prst="rect">
            <a:avLst/>
          </a:prstGeom>
          <a:noFill/>
        </p:spPr>
      </p:pic>
      <p:pic>
        <p:nvPicPr>
          <p:cNvPr id="43019" name="Picture 11">
            <a:hlinkClick r:id="" action="ppaction://media"/>
          </p:cNvPr>
          <p:cNvPicPr>
            <a:picLocks noRot="1" noChangeAspect="1" noChangeArrowheads="1"/>
          </p:cNvPicPr>
          <p:nvPr>
            <a:wavAudioFile r:embed="rId2" name="COGRTOOT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362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" fill="hold"/>
                                        <p:tgtEl>
                                          <p:spTgt spid="430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95" fill="hold"/>
                                        <p:tgtEl>
                                          <p:spTgt spid="430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9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0"/>
            <a:ext cx="9144000" cy="1143000"/>
          </a:xfrm>
          <a:solidFill>
            <a:schemeClr val="bg1">
              <a:alpha val="50000"/>
            </a:schemeClr>
          </a:solidFill>
          <a:ln/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60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ellwaitFree" pitchFamily="50" charset="-52"/>
              </a:rPr>
              <a:t>КОНЕЦ</a:t>
            </a:r>
          </a:p>
        </p:txBody>
      </p:sp>
      <p:pic>
        <p:nvPicPr>
          <p:cNvPr id="70659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8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600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" fill="hold"/>
                                        <p:tgtEl>
                                          <p:spTgt spid="706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65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357166"/>
            <a:ext cx="5715040" cy="1000132"/>
          </a:xfrm>
        </p:spPr>
        <p:txBody>
          <a:bodyPr>
            <a:noAutofit/>
          </a:bodyPr>
          <a:lstStyle/>
          <a:p>
            <a:pPr algn="r"/>
            <a:r>
              <a:rPr lang="ru-RU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БАНДЖО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69436" flipH="1">
            <a:off x="3688956" y="2503829"/>
            <a:ext cx="4760913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/>
          <a:srcRect r="1334"/>
          <a:stretch>
            <a:fillRect/>
          </a:stretch>
        </p:blipFill>
        <p:spPr bwMode="auto">
          <a:xfrm>
            <a:off x="214282" y="2357430"/>
            <a:ext cx="31968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0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26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33400" y="6858000"/>
            <a:ext cx="304800" cy="304800"/>
          </a:xfrm>
          <a:prstGeom prst="rect">
            <a:avLst/>
          </a:prstGeom>
          <a:noFill/>
        </p:spPr>
      </p:pic>
      <p:pic>
        <p:nvPicPr>
          <p:cNvPr id="49161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ANJ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0668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" fill="hold"/>
                                        <p:tgtEl>
                                          <p:spTgt spid="49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202" fill="hold"/>
                                        <p:tgtEl>
                                          <p:spTgt spid="49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60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6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102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376363">
            <a:off x="4558706" y="877951"/>
            <a:ext cx="3050953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143240" y="214290"/>
            <a:ext cx="5715040" cy="1285876"/>
          </a:xfrm>
        </p:spPr>
        <p:txBody>
          <a:bodyPr/>
          <a:lstStyle/>
          <a:p>
            <a:pPr algn="r"/>
            <a:r>
              <a:rPr lang="ru-RU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БАНДУРА</a:t>
            </a:r>
          </a:p>
        </p:txBody>
      </p:sp>
      <p:pic>
        <p:nvPicPr>
          <p:cNvPr id="53253" name="Picture 1029"/>
          <p:cNvPicPr>
            <a:picLocks noChangeAspect="1" noChangeArrowheads="1"/>
          </p:cNvPicPr>
          <p:nvPr/>
        </p:nvPicPr>
        <p:blipFill>
          <a:blip r:embed="rId5"/>
          <a:srcRect t="10345"/>
          <a:stretch>
            <a:fillRect/>
          </a:stretch>
        </p:blipFill>
        <p:spPr bwMode="auto">
          <a:xfrm>
            <a:off x="357158" y="2428868"/>
            <a:ext cx="3156913" cy="42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4" name="Picture 103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27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62000" y="6858000"/>
            <a:ext cx="304800" cy="304800"/>
          </a:xfrm>
          <a:prstGeom prst="rect">
            <a:avLst/>
          </a:prstGeom>
          <a:noFill/>
        </p:spPr>
      </p:pic>
      <p:pic>
        <p:nvPicPr>
          <p:cNvPr id="53255" name="Picture 1031">
            <a:hlinkClick r:id="" action="ppaction://media"/>
          </p:cNvPr>
          <p:cNvPicPr>
            <a:picLocks noRot="1" noChangeAspect="1" noChangeArrowheads="1"/>
          </p:cNvPicPr>
          <p:nvPr>
            <a:wavAudioFile r:embed="rId2" name="бандура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19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" fill="hold"/>
                                        <p:tgtEl>
                                          <p:spTgt spid="53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4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751" fill="hold"/>
                                        <p:tgtEl>
                                          <p:spTgt spid="53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4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85728"/>
            <a:ext cx="5715040" cy="1143000"/>
          </a:xfrm>
        </p:spPr>
        <p:txBody>
          <a:bodyPr>
            <a:normAutofit/>
          </a:bodyPr>
          <a:lstStyle/>
          <a:p>
            <a:pPr algn="r"/>
            <a:r>
              <a:rPr lang="ru-RU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ВИОЛОНЧЕЛЬ</a:t>
            </a: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/>
          <a:srcRect r="1500"/>
          <a:stretch>
            <a:fillRect/>
          </a:stretch>
        </p:blipFill>
        <p:spPr bwMode="auto">
          <a:xfrm>
            <a:off x="5143504" y="1928802"/>
            <a:ext cx="2814638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5"/>
          <a:srcRect r="1282"/>
          <a:stretch>
            <a:fillRect/>
          </a:stretch>
        </p:blipFill>
        <p:spPr bwMode="auto">
          <a:xfrm>
            <a:off x="214282" y="2500306"/>
            <a:ext cx="3078000" cy="41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9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28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04800" y="6858000"/>
            <a:ext cx="304800" cy="304800"/>
          </a:xfrm>
          <a:prstGeom prst="rect">
            <a:avLst/>
          </a:prstGeom>
          <a:noFill/>
        </p:spPr>
      </p:pic>
      <p:pic>
        <p:nvPicPr>
          <p:cNvPr id="59400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2" name="CELO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38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" fill="hold"/>
                                        <p:tgtEl>
                                          <p:spTgt spid="593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95" fill="hold"/>
                                        <p:tgtEl>
                                          <p:spTgt spid="594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399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40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142852"/>
            <a:ext cx="5715040" cy="1143000"/>
          </a:xfrm>
          <a:noFill/>
          <a:ln/>
        </p:spPr>
        <p:txBody>
          <a:bodyPr/>
          <a:lstStyle/>
          <a:p>
            <a:pPr algn="r"/>
            <a:r>
              <a:rPr lang="ru-RU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ellwaitFree" pitchFamily="50" charset="-52"/>
              </a:rPr>
              <a:t>ГИТАРА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t="2667"/>
          <a:stretch>
            <a:fillRect/>
          </a:stretch>
        </p:blipFill>
        <p:spPr bwMode="auto">
          <a:xfrm>
            <a:off x="285720" y="2428868"/>
            <a:ext cx="3190058" cy="41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1285860"/>
            <a:ext cx="3537672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ound 29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90600" y="6858000"/>
            <a:ext cx="304800" cy="304800"/>
          </a:xfrm>
          <a:prstGeom prst="rect">
            <a:avLst/>
          </a:prstGeom>
          <a:noFill/>
        </p:spPr>
      </p:pic>
      <p:pic>
        <p:nvPicPr>
          <p:cNvPr id="4103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CLGTSOLO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5240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" fill="hold"/>
                                        <p:tgtEl>
                                          <p:spTgt spid="4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46" fill="hold"/>
                                        <p:tgtEl>
                                          <p:spTgt spid="4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2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689</Template>
  <TotalTime>2430</TotalTime>
  <Words>67</Words>
  <Application>Microsoft PowerPoint</Application>
  <PresentationFormat>Экран (4:3)</PresentationFormat>
  <Paragraphs>56</Paragraphs>
  <Slides>56</Slides>
  <Notes>0</Notes>
  <HiddenSlides>0</HiddenSlides>
  <MMClips>101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МУЗЫКАЛЬНЫЕ ИНСТРУМЕНТЫ</vt:lpstr>
      <vt:lpstr>СТРУННЫЕ</vt:lpstr>
      <vt:lpstr>АЛЬТ (ВИОЛА)</vt:lpstr>
      <vt:lpstr>АРФА</vt:lpstr>
      <vt:lpstr>БАЛАЛАЙКА</vt:lpstr>
      <vt:lpstr>БАНДЖО</vt:lpstr>
      <vt:lpstr>БАНДУРА</vt:lpstr>
      <vt:lpstr>ВИОЛОНЧЕЛЬ</vt:lpstr>
      <vt:lpstr>ГИТАРА</vt:lpstr>
      <vt:lpstr>ГУСЛИ</vt:lpstr>
      <vt:lpstr>ДОМБРА</vt:lpstr>
      <vt:lpstr>ДОМРА</vt:lpstr>
      <vt:lpstr>КОНТРАБАС</vt:lpstr>
      <vt:lpstr>ЛЮТНЯ</vt:lpstr>
      <vt:lpstr>МАНДОЛИНА</vt:lpstr>
      <vt:lpstr>СКРИПКА</vt:lpstr>
      <vt:lpstr>СИТАР</vt:lpstr>
      <vt:lpstr>КЛАВИШНЫЕ</vt:lpstr>
      <vt:lpstr>АККОРДЕОН</vt:lpstr>
      <vt:lpstr>БАЯН</vt:lpstr>
      <vt:lpstr>ГАРМОНЬ</vt:lpstr>
      <vt:lpstr>КЛАВЕСИН</vt:lpstr>
      <vt:lpstr>ОРГАН</vt:lpstr>
      <vt:lpstr>СИНТЕЗАТОР</vt:lpstr>
      <vt:lpstr>ФОРТЕПЬЯНО, ПИАНИНО, РОЯЛЬ</vt:lpstr>
      <vt:lpstr>ДУХОВЫЕ</vt:lpstr>
      <vt:lpstr>АЛЬТ</vt:lpstr>
      <vt:lpstr>ВАЛТОРНА</vt:lpstr>
      <vt:lpstr>ВОЛЫНКА</vt:lpstr>
      <vt:lpstr>ГЕЛИКОН</vt:lpstr>
      <vt:lpstr>ГОБОЙ</vt:lpstr>
      <vt:lpstr>ГОРН</vt:lpstr>
      <vt:lpstr>ГУБНАЯ ГАРМОШКА</vt:lpstr>
      <vt:lpstr>КЛАРНЕТ</vt:lpstr>
      <vt:lpstr>КOРНЕТ</vt:lpstr>
      <vt:lpstr>САКСОФОН</vt:lpstr>
      <vt:lpstr>СУЗАФОН</vt:lpstr>
      <vt:lpstr>ТРУБА</vt:lpstr>
      <vt:lpstr>ТРОМБОН</vt:lpstr>
      <vt:lpstr>ТУБА</vt:lpstr>
      <vt:lpstr>ФАГОТ</vt:lpstr>
      <vt:lpstr>ФЛЕЙТА</vt:lpstr>
      <vt:lpstr>УДАРНЫЕ</vt:lpstr>
      <vt:lpstr>БАРАБАНЫ</vt:lpstr>
      <vt:lpstr>БУБЕН</vt:lpstr>
      <vt:lpstr>ВАРГАН</vt:lpstr>
      <vt:lpstr>ГОНГ</vt:lpstr>
      <vt:lpstr>КОЛОКОЛЬЧИКИ</vt:lpstr>
      <vt:lpstr>КСИЛОФОН</vt:lpstr>
      <vt:lpstr>ЛИТАВРЫ</vt:lpstr>
      <vt:lpstr>ЛОЖКИ</vt:lpstr>
      <vt:lpstr>МАРАКАСЫ</vt:lpstr>
      <vt:lpstr>ТАРЕЛКИ</vt:lpstr>
      <vt:lpstr>ТРЕУГОЛЬНИК</vt:lpstr>
      <vt:lpstr>ТРЕЩОТКИ</vt:lpstr>
      <vt:lpstr>КОНЕЦ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МУЗЫКАЛЬНЫЕ ИНСТРУМЕНТЫ</dc:title>
  <cp:lastModifiedBy>Шеф</cp:lastModifiedBy>
  <cp:revision>38</cp:revision>
  <dcterms:created xsi:type="dcterms:W3CDTF">2009-04-29T11:49:26Z</dcterms:created>
  <dcterms:modified xsi:type="dcterms:W3CDTF">2017-09-29T17:45:12Z</dcterms:modified>
</cp:coreProperties>
</file>